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56" r:id="rId5"/>
    <p:sldId id="257" r:id="rId6"/>
    <p:sldId id="260" r:id="rId7"/>
    <p:sldId id="258" r:id="rId8"/>
    <p:sldId id="264" r:id="rId9"/>
    <p:sldId id="261" r:id="rId10"/>
    <p:sldId id="286" r:id="rId11"/>
    <p:sldId id="287" r:id="rId12"/>
    <p:sldId id="28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27125A5-07BA-4A7F-9948-88D7873103AE}">
          <p14:sldIdLst>
            <p14:sldId id="256"/>
            <p14:sldId id="257"/>
            <p14:sldId id="260"/>
            <p14:sldId id="258"/>
            <p14:sldId id="264"/>
            <p14:sldId id="261"/>
            <p14:sldId id="286"/>
          </p14:sldIdLst>
        </p14:section>
        <p14:section name="Untitled Section" id="{1261B5B3-3E31-47EA-98DC-5511044AAA58}">
          <p14:sldIdLst>
            <p14:sldId id="287"/>
            <p14:sldId id="288"/>
            <p14:sldId id="26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B7C6"/>
    <a:srgbClr val="0C4360"/>
    <a:srgbClr val="103350"/>
    <a:srgbClr val="1B6872"/>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433683-D774-4AB8-A65F-4BEF665B0132}" v="1" dt="2023-01-27T11:29:19.6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9" d="100"/>
          <a:sy n="79" d="100"/>
        </p:scale>
        <p:origin x="850" y="7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7/21/2023</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7/21/2023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hyperlink" Target="https://www.blacklistednews.com/article/80352/as-us-government-report-reveals-facial-recognition-tech-widely-used-weflinked-israeli-facial.html" TargetMode="External"/><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hyperlink" Target="https://creativecommons.org/licenses/by-sa/3.0/" TargetMode="External"/><Relationship Id="rId4" Type="http://schemas.openxmlformats.org/officeDocument/2006/relationships/hyperlink" Target="https://raymondtec.com/2019/01/facial-recognition-doesnt-work-as-intended-on-42-of-110-tested-smartphon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korben.info/fin-de-lanonymat-la-reconnaissance-faciale-en-1-clic.html" TargetMode="External"/><Relationship Id="rId2" Type="http://schemas.openxmlformats.org/officeDocument/2006/relationships/image" Target="../media/image10.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845097" y="2185416"/>
            <a:ext cx="7077456" cy="1243584"/>
          </a:xfrm>
          <a:solidFill>
            <a:schemeClr val="accent5">
              <a:alpha val="50000"/>
            </a:schemeClr>
          </a:solidFill>
          <a:ln>
            <a:noFill/>
          </a:ln>
          <a:effectLst>
            <a:glow rad="228600">
              <a:schemeClr val="accent4">
                <a:satMod val="175000"/>
                <a:alpha val="40000"/>
              </a:schemeClr>
            </a:glow>
          </a:effectLst>
        </p:spPr>
        <p:style>
          <a:lnRef idx="0">
            <a:scrgbClr r="0" g="0" b="0"/>
          </a:lnRef>
          <a:fillRef idx="0">
            <a:scrgbClr r="0" g="0" b="0"/>
          </a:fillRef>
          <a:effectRef idx="0">
            <a:scrgbClr r="0" g="0" b="0"/>
          </a:effectRef>
          <a:fontRef idx="minor">
            <a:schemeClr val="lt1"/>
          </a:fontRef>
        </p:style>
        <p:txBody>
          <a:bodyPr/>
          <a:lstStyle/>
          <a:p>
            <a:r>
              <a:rPr lang="en-US" sz="7200" dirty="0">
                <a:solidFill>
                  <a:schemeClr val="bg1"/>
                </a:solidFill>
              </a:rPr>
              <a:t>Face Detection</a:t>
            </a:r>
          </a:p>
        </p:txBody>
      </p:sp>
      <p:sp>
        <p:nvSpPr>
          <p:cNvPr id="6" name="Subtitle 2">
            <a:extLst>
              <a:ext uri="{FF2B5EF4-FFF2-40B4-BE49-F238E27FC236}">
                <a16:creationId xmlns:a16="http://schemas.microsoft.com/office/drawing/2014/main" id="{C8C9DD0F-C96E-A46F-C981-4152286A05FD}"/>
              </a:ext>
            </a:extLst>
          </p:cNvPr>
          <p:cNvSpPr txBox="1">
            <a:spLocks/>
          </p:cNvSpPr>
          <p:nvPr/>
        </p:nvSpPr>
        <p:spPr>
          <a:xfrm>
            <a:off x="1148997" y="4264659"/>
            <a:ext cx="4143375" cy="1243583"/>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q"/>
            </a:pPr>
            <a:r>
              <a:rPr lang="en-US" sz="2000" b="1" spc="0" dirty="0">
                <a:solidFill>
                  <a:schemeClr val="accent4">
                    <a:lumMod val="40000"/>
                    <a:lumOff val="60000"/>
                  </a:schemeClr>
                </a:solidFill>
              </a:rPr>
              <a:t>University Roll No-2018686</a:t>
            </a:r>
          </a:p>
          <a:p>
            <a:pPr marL="285750" indent="-285750">
              <a:buFont typeface="Wingdings" panose="05000000000000000000" pitchFamily="2" charset="2"/>
              <a:buChar char="q"/>
            </a:pPr>
            <a:r>
              <a:rPr lang="en-US" sz="2000" b="1" spc="0" dirty="0">
                <a:solidFill>
                  <a:schemeClr val="accent4">
                    <a:lumMod val="40000"/>
                    <a:lumOff val="60000"/>
                  </a:schemeClr>
                </a:solidFill>
              </a:rPr>
              <a:t>Section – D</a:t>
            </a:r>
          </a:p>
          <a:p>
            <a:pPr marL="285750" indent="-285750">
              <a:buFont typeface="Wingdings" panose="05000000000000000000" pitchFamily="2" charset="2"/>
              <a:buChar char="q"/>
            </a:pPr>
            <a:r>
              <a:rPr lang="en-US" sz="2000" b="1" spc="0" dirty="0">
                <a:solidFill>
                  <a:schemeClr val="accent4">
                    <a:lumMod val="40000"/>
                    <a:lumOff val="60000"/>
                  </a:schemeClr>
                </a:solidFill>
              </a:rPr>
              <a:t>Group – G1</a:t>
            </a:r>
          </a:p>
          <a:p>
            <a:pPr marL="285750" indent="-285750">
              <a:buFont typeface="Wingdings" panose="05000000000000000000" pitchFamily="2" charset="2"/>
              <a:buChar char="q"/>
            </a:pPr>
            <a:endParaRPr lang="en-US" sz="2000" b="1" spc="0" dirty="0">
              <a:solidFill>
                <a:schemeClr val="accent4">
                  <a:lumMod val="40000"/>
                  <a:lumOff val="60000"/>
                </a:schemeClr>
              </a:solidFill>
            </a:endParaRPr>
          </a:p>
          <a:p>
            <a:pPr marL="285750" indent="-285750">
              <a:buFont typeface="Wingdings" panose="05000000000000000000" pitchFamily="2" charset="2"/>
              <a:buChar char="q"/>
            </a:pPr>
            <a:endParaRPr lang="en-US" sz="2000" b="1" spc="0" dirty="0">
              <a:solidFill>
                <a:schemeClr val="accent4">
                  <a:lumMod val="40000"/>
                  <a:lumOff val="60000"/>
                </a:schemeClr>
              </a:solidFill>
            </a:endParaRPr>
          </a:p>
        </p:txBody>
      </p:sp>
      <p:sp>
        <p:nvSpPr>
          <p:cNvPr id="7" name="Subtitle 2">
            <a:extLst>
              <a:ext uri="{FF2B5EF4-FFF2-40B4-BE49-F238E27FC236}">
                <a16:creationId xmlns:a16="http://schemas.microsoft.com/office/drawing/2014/main" id="{A86FBFC5-CE4B-E3AD-9887-556BEFA3876B}"/>
              </a:ext>
            </a:extLst>
          </p:cNvPr>
          <p:cNvSpPr txBox="1">
            <a:spLocks/>
          </p:cNvSpPr>
          <p:nvPr/>
        </p:nvSpPr>
        <p:spPr>
          <a:xfrm>
            <a:off x="8453057" y="4264659"/>
            <a:ext cx="2771773" cy="1133856"/>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q"/>
            </a:pPr>
            <a:r>
              <a:rPr lang="en-US" sz="2000" b="1" spc="0" dirty="0">
                <a:solidFill>
                  <a:schemeClr val="accent4">
                    <a:lumMod val="40000"/>
                    <a:lumOff val="60000"/>
                  </a:schemeClr>
                </a:solidFill>
              </a:rPr>
              <a:t>Class Roll No- 07</a:t>
            </a:r>
          </a:p>
          <a:p>
            <a:pPr marL="285750" indent="-285750">
              <a:buFont typeface="Wingdings" panose="05000000000000000000" pitchFamily="2" charset="2"/>
              <a:buChar char="q"/>
            </a:pPr>
            <a:r>
              <a:rPr lang="en-US" sz="2000" b="1" spc="0" dirty="0">
                <a:solidFill>
                  <a:schemeClr val="accent4">
                    <a:lumMod val="40000"/>
                    <a:lumOff val="60000"/>
                  </a:schemeClr>
                </a:solidFill>
              </a:rPr>
              <a:t>Course- B.TECH</a:t>
            </a:r>
          </a:p>
          <a:p>
            <a:pPr marL="285750" indent="-285750">
              <a:buFont typeface="Wingdings" panose="05000000000000000000" pitchFamily="2" charset="2"/>
              <a:buChar char="q"/>
            </a:pPr>
            <a:r>
              <a:rPr lang="en-US" sz="2000" b="1" spc="0" dirty="0">
                <a:solidFill>
                  <a:schemeClr val="accent4">
                    <a:lumMod val="40000"/>
                    <a:lumOff val="60000"/>
                  </a:schemeClr>
                </a:solidFill>
              </a:rPr>
              <a:t>Branch- CSE</a:t>
            </a:r>
          </a:p>
        </p:txBody>
      </p:sp>
      <p:sp>
        <p:nvSpPr>
          <p:cNvPr id="8" name="Subtitle 2">
            <a:extLst>
              <a:ext uri="{FF2B5EF4-FFF2-40B4-BE49-F238E27FC236}">
                <a16:creationId xmlns:a16="http://schemas.microsoft.com/office/drawing/2014/main" id="{F9247E70-F644-BD3F-455E-DAC293E71576}"/>
              </a:ext>
            </a:extLst>
          </p:cNvPr>
          <p:cNvSpPr>
            <a:spLocks noGrp="1"/>
          </p:cNvSpPr>
          <p:nvPr>
            <p:ph type="subTitle" idx="1"/>
          </p:nvPr>
        </p:nvSpPr>
        <p:spPr>
          <a:xfrm>
            <a:off x="5789081" y="5967221"/>
            <a:ext cx="6752874" cy="547878"/>
          </a:xfrm>
        </p:spPr>
        <p:txBody>
          <a:bodyPr>
            <a:noAutofit/>
          </a:bodyPr>
          <a:lstStyle/>
          <a:p>
            <a:pPr marL="342900" indent="-342900" algn="ctr">
              <a:lnSpc>
                <a:spcPct val="100000"/>
              </a:lnSpc>
              <a:buFont typeface="Wingdings" panose="05000000000000000000" pitchFamily="2" charset="2"/>
              <a:buChar char="q"/>
            </a:pPr>
            <a:r>
              <a:rPr lang="en-US" sz="2400" b="1" spc="0" dirty="0">
                <a:solidFill>
                  <a:schemeClr val="accent2"/>
                </a:solidFill>
              </a:rPr>
              <a:t>Mentor - Mr. Saurabh Kumar Mishra</a:t>
            </a:r>
          </a:p>
          <a:p>
            <a:pPr marL="342900" indent="-342900" algn="ctr">
              <a:lnSpc>
                <a:spcPct val="100000"/>
              </a:lnSpc>
              <a:buFont typeface="Wingdings" panose="05000000000000000000" pitchFamily="2" charset="2"/>
              <a:buChar char="q"/>
            </a:pPr>
            <a:endParaRPr lang="en-US" sz="2400" b="1" spc="0" dirty="0">
              <a:solidFill>
                <a:schemeClr val="accent2"/>
              </a:solidFill>
            </a:endParaRPr>
          </a:p>
        </p:txBody>
      </p:sp>
      <p:sp>
        <p:nvSpPr>
          <p:cNvPr id="9" name="Subtitle 2">
            <a:extLst>
              <a:ext uri="{FF2B5EF4-FFF2-40B4-BE49-F238E27FC236}">
                <a16:creationId xmlns:a16="http://schemas.microsoft.com/office/drawing/2014/main" id="{9C13600C-D934-5A55-29F8-97A275BF8338}"/>
              </a:ext>
            </a:extLst>
          </p:cNvPr>
          <p:cNvSpPr txBox="1">
            <a:spLocks/>
          </p:cNvSpPr>
          <p:nvPr/>
        </p:nvSpPr>
        <p:spPr>
          <a:xfrm>
            <a:off x="81054" y="5967221"/>
            <a:ext cx="5211318" cy="54787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ctr">
              <a:lnSpc>
                <a:spcPct val="100000"/>
              </a:lnSpc>
              <a:buFont typeface="Wingdings" panose="05000000000000000000" pitchFamily="2" charset="2"/>
              <a:buChar char="q"/>
            </a:pPr>
            <a:r>
              <a:rPr lang="en-US" sz="2400" b="1" spc="0" dirty="0">
                <a:solidFill>
                  <a:schemeClr val="accent2"/>
                </a:solidFill>
              </a:rPr>
              <a:t>Submitted By-Ankit Pundir</a:t>
            </a:r>
          </a:p>
          <a:p>
            <a:pPr marL="342900" indent="-342900" algn="ctr">
              <a:lnSpc>
                <a:spcPct val="100000"/>
              </a:lnSpc>
              <a:buFont typeface="Wingdings" panose="05000000000000000000" pitchFamily="2" charset="2"/>
              <a:buChar char="q"/>
            </a:pPr>
            <a:endParaRPr lang="en-US" sz="2400" b="1" spc="0" dirty="0">
              <a:solidFill>
                <a:schemeClr val="accent2"/>
              </a:solidFill>
            </a:endParaRPr>
          </a:p>
        </p:txBody>
      </p:sp>
      <p:pic>
        <p:nvPicPr>
          <p:cNvPr id="10" name="Picture 9">
            <a:extLst>
              <a:ext uri="{FF2B5EF4-FFF2-40B4-BE49-F238E27FC236}">
                <a16:creationId xmlns:a16="http://schemas.microsoft.com/office/drawing/2014/main" id="{0670E808-08CE-6202-9255-8E7BA3C582B4}"/>
              </a:ext>
            </a:extLst>
          </p:cNvPr>
          <p:cNvPicPr>
            <a:picLocks noChangeAspect="1"/>
          </p:cNvPicPr>
          <p:nvPr/>
        </p:nvPicPr>
        <p:blipFill>
          <a:blip r:embed="rId2"/>
          <a:stretch>
            <a:fillRect/>
          </a:stretch>
        </p:blipFill>
        <p:spPr>
          <a:xfrm>
            <a:off x="9848468" y="-269849"/>
            <a:ext cx="2383743" cy="2383743"/>
          </a:xfrm>
          <a:prstGeom prst="rect">
            <a:avLst/>
          </a:prstGeom>
        </p:spPr>
      </p:pic>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5769691" y="2751391"/>
            <a:ext cx="5936533" cy="1355217"/>
          </a:xfrm>
        </p:spPr>
        <p:txBody>
          <a:bodyPr/>
          <a:lstStyle/>
          <a:p>
            <a:r>
              <a:rPr lang="en-US" sz="7200" dirty="0"/>
              <a:t>Thank You </a:t>
            </a:r>
            <a:endParaRPr lang="en-GB" sz="7200" dirty="0"/>
          </a:p>
        </p:txBody>
      </p:sp>
    </p:spTree>
    <p:extLst>
      <p:ext uri="{BB962C8B-B14F-4D97-AF65-F5344CB8AC3E}">
        <p14:creationId xmlns:p14="http://schemas.microsoft.com/office/powerpoint/2010/main" val="42977186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2401259" y="431800"/>
            <a:ext cx="7781544" cy="859055"/>
          </a:xfr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US" sz="6000" dirty="0"/>
              <a:t>Introduction</a:t>
            </a: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
        <p:nvSpPr>
          <p:cNvPr id="9" name="TextBox 8">
            <a:extLst>
              <a:ext uri="{FF2B5EF4-FFF2-40B4-BE49-F238E27FC236}">
                <a16:creationId xmlns:a16="http://schemas.microsoft.com/office/drawing/2014/main" id="{9026E8EB-B74E-3D1A-7014-B90D1DB9398D}"/>
              </a:ext>
            </a:extLst>
          </p:cNvPr>
          <p:cNvSpPr txBox="1"/>
          <p:nvPr/>
        </p:nvSpPr>
        <p:spPr>
          <a:xfrm>
            <a:off x="5655734" y="2151877"/>
            <a:ext cx="1388533" cy="369332"/>
          </a:xfrm>
          <a:prstGeom prst="rect">
            <a:avLst/>
          </a:prstGeom>
          <a:noFill/>
        </p:spPr>
        <p:txBody>
          <a:bodyPr wrap="square" rtlCol="0">
            <a:spAutoFit/>
          </a:bodyPr>
          <a:lstStyle/>
          <a:p>
            <a:endParaRPr lang="en-IN" dirty="0"/>
          </a:p>
        </p:txBody>
      </p:sp>
      <p:sp>
        <p:nvSpPr>
          <p:cNvPr id="11" name="TextBox 10">
            <a:extLst>
              <a:ext uri="{FF2B5EF4-FFF2-40B4-BE49-F238E27FC236}">
                <a16:creationId xmlns:a16="http://schemas.microsoft.com/office/drawing/2014/main" id="{83E21812-D007-CEC8-B3EE-FC83FFBCCC61}"/>
              </a:ext>
            </a:extLst>
          </p:cNvPr>
          <p:cNvSpPr txBox="1"/>
          <p:nvPr/>
        </p:nvSpPr>
        <p:spPr>
          <a:xfrm>
            <a:off x="146758" y="1523914"/>
            <a:ext cx="8015109" cy="4307398"/>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marL="342900" indent="-342900">
              <a:lnSpc>
                <a:spcPct val="200000"/>
              </a:lnSpc>
              <a:buFont typeface="Wingdings" panose="05000000000000000000" pitchFamily="2" charset="2"/>
              <a:buChar char="v"/>
            </a:pPr>
            <a:r>
              <a:rPr lang="en-US" sz="2000" b="1" dirty="0">
                <a:solidFill>
                  <a:schemeClr val="accent5">
                    <a:lumMod val="20000"/>
                    <a:lumOff val="80000"/>
                  </a:schemeClr>
                </a:solidFill>
                <a:latin typeface="Times New Roman" panose="02020603050405020304" pitchFamily="18" charset="0"/>
                <a:cs typeface="Times New Roman" panose="02020603050405020304" pitchFamily="18" charset="0"/>
              </a:rPr>
              <a:t>Face detection is a computer vision technology that helps to locate/visualize human faces in digital images. This technique is a specific use case of object detection technology that deals with detecting instances of semantic objects of a certain class (such as humans, buildings or cars) in digital images and videos. With the advent of technology, face detection has gained a lot of importance especially in fields like photography, security, and marketing.</a:t>
            </a:r>
            <a:endParaRPr lang="en-IN" sz="2000" b="1" dirty="0">
              <a:solidFill>
                <a:schemeClr val="accent5">
                  <a:lumMod val="20000"/>
                  <a:lumOff val="80000"/>
                </a:schemeClr>
              </a:solidFill>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8737A950-0BFF-C0A5-C6A6-52EB97BCB95A}"/>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5300"/>
                    </a14:imgEffect>
                  </a14:imgLayer>
                </a14:imgProps>
              </a:ext>
            </a:extLst>
          </a:blip>
          <a:srcRect t="20434" b="4638"/>
          <a:stretch/>
        </p:blipFill>
        <p:spPr>
          <a:xfrm>
            <a:off x="8898462" y="4220236"/>
            <a:ext cx="3146780" cy="2459964"/>
          </a:xfrm>
          <a:prstGeom prst="ellipse">
            <a:avLst/>
          </a:prstGeom>
          <a:ln w="63500" cap="rnd">
            <a:solidFill>
              <a:srgbClr val="333333"/>
            </a:solidFill>
          </a:ln>
          <a:effectLst>
            <a:glow rad="228600">
              <a:schemeClr val="accent4">
                <a:satMod val="175000"/>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535531"/>
          </a:xfrm>
        </p:spPr>
        <p:style>
          <a:lnRef idx="0">
            <a:scrgbClr r="0" g="0" b="0"/>
          </a:lnRef>
          <a:fillRef idx="0">
            <a:scrgbClr r="0" g="0" b="0"/>
          </a:fillRef>
          <a:effectRef idx="0">
            <a:scrgbClr r="0" g="0" b="0"/>
          </a:effectRef>
          <a:fontRef idx="minor">
            <a:schemeClr val="lt1"/>
          </a:fontRef>
        </p:style>
        <p:txBody>
          <a:bodyPr wrap="square" anchor="t">
            <a:normAutofit/>
          </a:bodyPr>
          <a:lstStyle/>
          <a:p>
            <a:r>
              <a:rPr lang="en-US" dirty="0"/>
              <a:t>Methodology</a:t>
            </a:r>
          </a:p>
        </p:txBody>
      </p:sp>
      <p:sp>
        <p:nvSpPr>
          <p:cNvPr id="9" name="Text Placeholder 2">
            <a:extLst>
              <a:ext uri="{FF2B5EF4-FFF2-40B4-BE49-F238E27FC236}">
                <a16:creationId xmlns:a16="http://schemas.microsoft.com/office/drawing/2014/main" id="{2A9907BD-DE39-AAC0-70ED-D71E2810C19A}"/>
              </a:ext>
            </a:extLst>
          </p:cNvPr>
          <p:cNvSpPr>
            <a:spLocks noGrp="1"/>
          </p:cNvSpPr>
          <p:nvPr>
            <p:ph type="body" sz="quarter" idx="18"/>
          </p:nvPr>
        </p:nvSpPr>
        <p:spPr>
          <a:xfrm>
            <a:off x="-124109" y="3710193"/>
            <a:ext cx="4004029" cy="2593218"/>
          </a:xfrm>
        </p:spPr>
        <p:txBody>
          <a:bodyPr/>
          <a:lstStyle/>
          <a:p>
            <a:pPr marL="285750" indent="-285750" algn="ctr">
              <a:buFont typeface="Wingdings" panose="05000000000000000000" pitchFamily="2" charset="2"/>
              <a:buChar char="q"/>
            </a:pPr>
            <a:r>
              <a:rPr lang="en-US" sz="1800" i="0" dirty="0">
                <a:solidFill>
                  <a:schemeClr val="accent4">
                    <a:lumMod val="20000"/>
                    <a:lumOff val="80000"/>
                  </a:schemeClr>
                </a:solidFill>
                <a:effectLst/>
                <a:cs typeface="Times New Roman" panose="02020603050405020304" pitchFamily="18" charset="0"/>
              </a:rPr>
              <a:t>cv2 (OpenCV) is a library of programming functions mainly aimed at real-time computer vision. It provides a wide variety of image processing and computer vision algorithms, including feature detection and description, image segmentation, motion analysis and object tracking, stereo correspondence, and more</a:t>
            </a:r>
            <a:endParaRPr lang="en-US" sz="1800" dirty="0">
              <a:solidFill>
                <a:schemeClr val="accent4">
                  <a:lumMod val="20000"/>
                  <a:lumOff val="80000"/>
                </a:schemeClr>
              </a:solidFill>
              <a:cs typeface="Times New Roman" panose="02020603050405020304" pitchFamily="18" charset="0"/>
            </a:endParaRPr>
          </a:p>
        </p:txBody>
      </p:sp>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a:xfrm>
            <a:off x="11252200" y="6315075"/>
            <a:ext cx="406400" cy="365125"/>
          </a:xfrm>
        </p:spPr>
        <p:txBody>
          <a:bodyPr anchor="ctr">
            <a:normAutofit/>
          </a:bodyPr>
          <a:lstStyle/>
          <a:p>
            <a:pPr>
              <a:spcAft>
                <a:spcPts val="600"/>
              </a:spcAft>
            </a:pPr>
            <a:fld id="{C263D6C4-4840-40CC-AC84-17E24B3B7BDE}" type="slidenum">
              <a:rPr lang="en-US" smtClean="0"/>
              <a:pPr>
                <a:spcAft>
                  <a:spcPts val="600"/>
                </a:spcAft>
              </a:pPr>
              <a:t>3</a:t>
            </a:fld>
            <a:endParaRPr lang="en-US"/>
          </a:p>
        </p:txBody>
      </p:sp>
      <p:sp>
        <p:nvSpPr>
          <p:cNvPr id="13" name="Text Placeholder 5">
            <a:extLst>
              <a:ext uri="{FF2B5EF4-FFF2-40B4-BE49-F238E27FC236}">
                <a16:creationId xmlns:a16="http://schemas.microsoft.com/office/drawing/2014/main" id="{8C38BE46-D2E1-1DFE-1214-849B7E9E71A0}"/>
              </a:ext>
            </a:extLst>
          </p:cNvPr>
          <p:cNvSpPr>
            <a:spLocks noGrp="1"/>
          </p:cNvSpPr>
          <p:nvPr>
            <p:ph type="body" sz="quarter" idx="20"/>
          </p:nvPr>
        </p:nvSpPr>
        <p:spPr>
          <a:xfrm>
            <a:off x="4087739" y="3710193"/>
            <a:ext cx="4119035" cy="2593218"/>
          </a:xfrm>
        </p:spPr>
        <p:txBody>
          <a:bodyPr/>
          <a:lstStyle/>
          <a:p>
            <a:pPr marL="285750" indent="-285750" algn="ctr">
              <a:buFont typeface="Wingdings" panose="05000000000000000000" pitchFamily="2" charset="2"/>
              <a:buChar char="q"/>
            </a:pPr>
            <a:r>
              <a:rPr lang="en-US" sz="1800" i="0" dirty="0" err="1">
                <a:solidFill>
                  <a:schemeClr val="accent4">
                    <a:lumMod val="20000"/>
                    <a:lumOff val="80000"/>
                  </a:schemeClr>
                </a:solidFill>
                <a:effectLst/>
                <a:cs typeface="Times New Roman" panose="02020603050405020304" pitchFamily="18" charset="0"/>
              </a:rPr>
              <a:t>Haar</a:t>
            </a:r>
            <a:r>
              <a:rPr lang="en-US" sz="1800" i="0" dirty="0">
                <a:solidFill>
                  <a:schemeClr val="accent4">
                    <a:lumMod val="20000"/>
                    <a:lumOff val="80000"/>
                  </a:schemeClr>
                </a:solidFill>
                <a:effectLst/>
                <a:cs typeface="Times New Roman" panose="02020603050405020304" pitchFamily="18" charset="0"/>
              </a:rPr>
              <a:t> cascades are a type of object detection method used in computer vision, primarily for detecting faces and facial features in </a:t>
            </a:r>
            <a:r>
              <a:rPr lang="en-US" sz="1800" i="0" dirty="0" err="1">
                <a:solidFill>
                  <a:schemeClr val="accent4">
                    <a:lumMod val="20000"/>
                    <a:lumOff val="80000"/>
                  </a:schemeClr>
                </a:solidFill>
                <a:effectLst/>
                <a:cs typeface="Times New Roman" panose="02020603050405020304" pitchFamily="18" charset="0"/>
              </a:rPr>
              <a:t>images.The</a:t>
            </a:r>
            <a:r>
              <a:rPr lang="en-US" sz="1800" i="0" dirty="0">
                <a:solidFill>
                  <a:schemeClr val="accent4">
                    <a:lumMod val="20000"/>
                    <a:lumOff val="80000"/>
                  </a:schemeClr>
                </a:solidFill>
                <a:effectLst/>
                <a:cs typeface="Times New Roman" panose="02020603050405020304" pitchFamily="18" charset="0"/>
              </a:rPr>
              <a:t> classifiers are trained on a set of positive (i.e. containing the object of interest) and negative (i.e. not containing the object of interest) images.</a:t>
            </a:r>
            <a:endParaRPr lang="en-US" sz="1800" dirty="0">
              <a:solidFill>
                <a:schemeClr val="accent4">
                  <a:lumMod val="20000"/>
                  <a:lumOff val="80000"/>
                </a:schemeClr>
              </a:solidFill>
              <a:cs typeface="Times New Roman" panose="02020603050405020304" pitchFamily="18" charset="0"/>
            </a:endParaRPr>
          </a:p>
        </p:txBody>
      </p:sp>
      <p:sp>
        <p:nvSpPr>
          <p:cNvPr id="15" name="Text Placeholder 6">
            <a:extLst>
              <a:ext uri="{FF2B5EF4-FFF2-40B4-BE49-F238E27FC236}">
                <a16:creationId xmlns:a16="http://schemas.microsoft.com/office/drawing/2014/main" id="{95D153C9-89F1-139D-1B46-B826682D116D}"/>
              </a:ext>
            </a:extLst>
          </p:cNvPr>
          <p:cNvSpPr>
            <a:spLocks noGrp="1"/>
          </p:cNvSpPr>
          <p:nvPr>
            <p:ph type="body" sz="quarter" idx="21"/>
          </p:nvPr>
        </p:nvSpPr>
        <p:spPr>
          <a:xfrm>
            <a:off x="8414594" y="3717442"/>
            <a:ext cx="3458495" cy="1985691"/>
          </a:xfrm>
        </p:spPr>
        <p:txBody>
          <a:bodyPr/>
          <a:lstStyle/>
          <a:p>
            <a:pPr marL="285750" indent="-285750" algn="ctr">
              <a:buFont typeface="Wingdings" panose="05000000000000000000" pitchFamily="2" charset="2"/>
              <a:buChar char="q"/>
            </a:pPr>
            <a:r>
              <a:rPr lang="en-US" sz="1800" i="0" dirty="0">
                <a:solidFill>
                  <a:schemeClr val="accent4">
                    <a:lumMod val="20000"/>
                    <a:lumOff val="80000"/>
                  </a:schemeClr>
                </a:solidFill>
                <a:effectLst/>
                <a:cs typeface="Times New Roman" panose="02020603050405020304" pitchFamily="18" charset="0"/>
              </a:rPr>
              <a:t>A cascade classifier is a machine learning based object detection method used in computer vision. It is a combination of multiple simple classifiers, called "stages", that are applied to an image in a sequential manner.</a:t>
            </a:r>
            <a:endParaRPr lang="en-US" sz="1800" dirty="0">
              <a:solidFill>
                <a:schemeClr val="accent4">
                  <a:lumMod val="20000"/>
                  <a:lumOff val="80000"/>
                </a:schemeClr>
              </a:solidFill>
              <a:cs typeface="Times New Roman" panose="02020603050405020304" pitchFamily="18" charset="0"/>
            </a:endParaRPr>
          </a:p>
        </p:txBody>
      </p:sp>
      <p:sp>
        <p:nvSpPr>
          <p:cNvPr id="7" name="TextBox 6">
            <a:extLst>
              <a:ext uri="{FF2B5EF4-FFF2-40B4-BE49-F238E27FC236}">
                <a16:creationId xmlns:a16="http://schemas.microsoft.com/office/drawing/2014/main" id="{179D8848-5394-0A9F-B06B-5C0ABD32D51E}"/>
              </a:ext>
            </a:extLst>
          </p:cNvPr>
          <p:cNvSpPr txBox="1"/>
          <p:nvPr/>
        </p:nvSpPr>
        <p:spPr>
          <a:xfrm>
            <a:off x="214488" y="1397675"/>
            <a:ext cx="11977511" cy="2000548"/>
          </a:xfrm>
          <a:prstGeom prst="rect">
            <a:avLst/>
          </a:prstGeom>
          <a:noFill/>
        </p:spPr>
        <p:txBody>
          <a:bodyPr wrap="square" rtlCol="0">
            <a:spAutoFit/>
          </a:bodyPr>
          <a:lstStyle/>
          <a:p>
            <a:r>
              <a:rPr lang="en-US" sz="2400" b="1" dirty="0">
                <a:solidFill>
                  <a:schemeClr val="accent2"/>
                </a:solidFill>
              </a:rPr>
              <a:t>Installation</a:t>
            </a:r>
            <a:r>
              <a:rPr lang="en-US" sz="2000" dirty="0">
                <a:solidFill>
                  <a:schemeClr val="accent2"/>
                </a:solidFill>
              </a:rPr>
              <a:t> :</a:t>
            </a:r>
          </a:p>
          <a:p>
            <a:r>
              <a:rPr lang="en-US" sz="2000" b="1" dirty="0">
                <a:solidFill>
                  <a:schemeClr val="accent2"/>
                </a:solidFill>
              </a:rPr>
              <a:t>OpenCV</a:t>
            </a:r>
            <a:r>
              <a:rPr lang="en-US" sz="2000" dirty="0">
                <a:solidFill>
                  <a:schemeClr val="accent2"/>
                </a:solidFill>
              </a:rPr>
              <a:t>-Python supports all the leading platforms like Mac OS, Linux, and Windows. It can be installed in either of the following ways: Packages for standard desktop environments (Windows, macOS, almost any GNU/Linux distribution) </a:t>
            </a:r>
          </a:p>
          <a:p>
            <a:r>
              <a:rPr lang="en-US" sz="2000" dirty="0">
                <a:solidFill>
                  <a:schemeClr val="accent2"/>
                </a:solidFill>
              </a:rPr>
              <a:t>● run pip install </a:t>
            </a:r>
            <a:r>
              <a:rPr lang="en-US" sz="2000" dirty="0" err="1">
                <a:solidFill>
                  <a:schemeClr val="accent2"/>
                </a:solidFill>
              </a:rPr>
              <a:t>opencv</a:t>
            </a:r>
            <a:r>
              <a:rPr lang="en-US" sz="2000" dirty="0">
                <a:solidFill>
                  <a:schemeClr val="accent2"/>
                </a:solidFill>
              </a:rPr>
              <a:t>-python if you need only main modules </a:t>
            </a:r>
          </a:p>
          <a:p>
            <a:r>
              <a:rPr lang="en-US" sz="2000" dirty="0">
                <a:solidFill>
                  <a:schemeClr val="accent2"/>
                </a:solidFill>
              </a:rPr>
              <a:t>● run pip install </a:t>
            </a:r>
            <a:r>
              <a:rPr lang="en-US" sz="2000" dirty="0" err="1">
                <a:solidFill>
                  <a:schemeClr val="accent2"/>
                </a:solidFill>
              </a:rPr>
              <a:t>opencv</a:t>
            </a:r>
            <a:r>
              <a:rPr lang="en-US" sz="2000" dirty="0">
                <a:solidFill>
                  <a:schemeClr val="accent2"/>
                </a:solidFill>
              </a:rPr>
              <a:t>-</a:t>
            </a:r>
            <a:r>
              <a:rPr lang="en-US" sz="2000" dirty="0" err="1">
                <a:solidFill>
                  <a:schemeClr val="accent2"/>
                </a:solidFill>
              </a:rPr>
              <a:t>contrib</a:t>
            </a:r>
            <a:r>
              <a:rPr lang="en-US" sz="2000" dirty="0">
                <a:solidFill>
                  <a:schemeClr val="accent2"/>
                </a:solidFill>
              </a:rPr>
              <a:t>-python if you need both main and </a:t>
            </a:r>
            <a:r>
              <a:rPr lang="en-US" sz="2000" dirty="0" err="1">
                <a:solidFill>
                  <a:schemeClr val="accent2"/>
                </a:solidFill>
              </a:rPr>
              <a:t>contrib</a:t>
            </a:r>
            <a:r>
              <a:rPr lang="en-US" sz="2000" dirty="0">
                <a:solidFill>
                  <a:schemeClr val="accent2"/>
                </a:solidFill>
              </a:rPr>
              <a:t> modules</a:t>
            </a:r>
            <a:endParaRPr lang="en-IN" sz="2000" dirty="0">
              <a:solidFill>
                <a:schemeClr val="accent2"/>
              </a:solidFill>
            </a:endParaRPr>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B05FE284-564E-1EBB-F129-64CD064EA64A}"/>
              </a:ext>
            </a:extLst>
          </p:cNvPr>
          <p:cNvSpPr>
            <a:spLocks noGrp="1"/>
          </p:cNvSpPr>
          <p:nvPr>
            <p:ph type="title"/>
          </p:nvPr>
        </p:nvSpPr>
        <p:spPr>
          <a:xfrm>
            <a:off x="444501" y="542925"/>
            <a:ext cx="2165350" cy="701731"/>
          </a:xfrm>
          <a:solidFill>
            <a:schemeClr val="accent5"/>
          </a:solidFill>
          <a:ln>
            <a:noFill/>
          </a:ln>
        </p:spPr>
        <p:style>
          <a:lnRef idx="0">
            <a:scrgbClr r="0" g="0" b="0"/>
          </a:lnRef>
          <a:fillRef idx="0">
            <a:scrgbClr r="0" g="0" b="0"/>
          </a:fillRef>
          <a:effectRef idx="0">
            <a:scrgbClr r="0" g="0" b="0"/>
          </a:effectRef>
          <a:fontRef idx="minor">
            <a:schemeClr val="lt1"/>
          </a:fontRef>
        </p:style>
        <p:txBody>
          <a:bodyPr/>
          <a:lstStyle/>
          <a:p>
            <a:r>
              <a:rPr lang="en-US" sz="4400" dirty="0"/>
              <a:t>Steps :-</a:t>
            </a: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a:xfrm>
            <a:off x="11252200" y="6315075"/>
            <a:ext cx="406400" cy="365125"/>
          </a:xfrm>
        </p:spPr>
        <p:txBody>
          <a:bodyPr vert="horz" lIns="91440" tIns="45720" rIns="91440" bIns="45720" rtlCol="0" anchor="ctr">
            <a:normAutofit/>
          </a:bodyPr>
          <a:lstStyle/>
          <a:p>
            <a:pPr>
              <a:spcAft>
                <a:spcPts val="600"/>
              </a:spcAft>
            </a:pPr>
            <a:fld id="{C263D6C4-4840-40CC-AC84-17E24B3B7BDE}" type="slidenum">
              <a:rPr lang="en-US" smtClean="0"/>
              <a:pPr>
                <a:spcAft>
                  <a:spcPts val="600"/>
                </a:spcAft>
              </a:pPr>
              <a:t>4</a:t>
            </a:fld>
            <a:endParaRPr lang="en-US"/>
          </a:p>
        </p:txBody>
      </p:sp>
      <p:sp>
        <p:nvSpPr>
          <p:cNvPr id="9" name="TextBox 8">
            <a:extLst>
              <a:ext uri="{FF2B5EF4-FFF2-40B4-BE49-F238E27FC236}">
                <a16:creationId xmlns:a16="http://schemas.microsoft.com/office/drawing/2014/main" id="{F8FE92B7-2D41-E3B2-7E43-5BBBC3F67614}"/>
              </a:ext>
            </a:extLst>
          </p:cNvPr>
          <p:cNvSpPr txBox="1"/>
          <p:nvPr/>
        </p:nvSpPr>
        <p:spPr>
          <a:xfrm>
            <a:off x="443365" y="1825625"/>
            <a:ext cx="11215235" cy="4351338"/>
          </a:xfrm>
          <a:prstGeom prst="rect">
            <a:avLst/>
          </a:prstGeom>
        </p:spPr>
        <p:style>
          <a:lnRef idx="0">
            <a:scrgbClr r="0" g="0" b="0"/>
          </a:lnRef>
          <a:fillRef idx="0">
            <a:scrgbClr r="0" g="0" b="0"/>
          </a:fillRef>
          <a:effectRef idx="0">
            <a:scrgbClr r="0" g="0" b="0"/>
          </a:effectRef>
          <a:fontRef idx="minor">
            <a:schemeClr val="lt1"/>
          </a:fontRef>
        </p:style>
        <p:txBody>
          <a:bodyPr vert="horz" lIns="91440" tIns="45720" rIns="91440" bIns="45720" numCol="2" rtlCol="0">
            <a:normAutofit/>
          </a:bodyPr>
          <a:lstStyle/>
          <a:p>
            <a:pPr marL="114300" indent="-342900">
              <a:lnSpc>
                <a:spcPct val="90000"/>
              </a:lnSpc>
              <a:spcAft>
                <a:spcPts val="600"/>
              </a:spcAft>
              <a:buClr>
                <a:schemeClr val="accent2"/>
              </a:buClr>
              <a:buFont typeface="+mj-lt"/>
              <a:buAutoNum type="arabicPeriod"/>
            </a:pPr>
            <a:r>
              <a:rPr lang="en-US" sz="1500" i="1" dirty="0">
                <a:solidFill>
                  <a:schemeClr val="bg1"/>
                </a:solidFill>
              </a:rPr>
              <a:t>H</a:t>
            </a:r>
            <a:r>
              <a:rPr lang="en-US" sz="1500" b="0" i="1" dirty="0">
                <a:solidFill>
                  <a:schemeClr val="bg1"/>
                </a:solidFill>
                <a:effectLst/>
              </a:rPr>
              <a:t>ow to use a pre-trained cascade classifier to detect faces in an image using the OpenCV library (cv2). The methodology for this code is as follows:</a:t>
            </a:r>
          </a:p>
          <a:p>
            <a:pPr marL="114300" indent="-342900">
              <a:lnSpc>
                <a:spcPct val="90000"/>
              </a:lnSpc>
              <a:spcAft>
                <a:spcPts val="600"/>
              </a:spcAft>
              <a:buClr>
                <a:schemeClr val="accent2"/>
              </a:buClr>
              <a:buFont typeface="+mj-lt"/>
              <a:buAutoNum type="arabicPeriod"/>
            </a:pPr>
            <a:endParaRPr lang="en-US" sz="1500" b="0" i="1" dirty="0">
              <a:solidFill>
                <a:schemeClr val="bg1"/>
              </a:solidFill>
              <a:effectLst/>
            </a:endParaRP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Import the OpenCV library (cv2) at the beginning of the code.</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Load a pre-trained cascade classifier for detecting faces by using the cv2.CascadeClassifier() method and passing the path to the trained data file as an argument. In this case, the trained data file is 'Face.xml'</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Load an image using the cv2.imread() method and passing the path to the image file as an argument. In this case, the image file is 'my.jpg'.</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Convert the image to greyscale using the cv2.cvtColor() method and passing the image and the color conversion code as arguments. This is because OpenCV works only with greyscale images.</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Apply the cascade classifier to the greyscale image using the </a:t>
            </a:r>
            <a:r>
              <a:rPr lang="en-US" sz="1500" b="0" i="1" dirty="0" err="1">
                <a:solidFill>
                  <a:schemeClr val="bg1"/>
                </a:solidFill>
                <a:effectLst/>
              </a:rPr>
              <a:t>detectMultiScale</a:t>
            </a:r>
            <a:r>
              <a:rPr lang="en-US" sz="1500" b="0" i="1" dirty="0">
                <a:solidFill>
                  <a:schemeClr val="bg1"/>
                </a:solidFill>
                <a:effectLst/>
              </a:rPr>
              <a:t>() method of the classifier and passing the greyscale image as an argument. This will return an array of coordinates for any faces detected in the image.</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Extract the coordinates of the first detected face from the array using the array indexing [0]</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Draw a rectangle around the detected face using the cv2.rectangle() method, passing the image, the top-left and bottom-right coordinates of the rectangle, the color of the rectangle, and the thickness of the rectangle as arguments.</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Resize the image using the cv2.resize() method and passing the image and the desired size as arguments.</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Display the image using the cv2.imshow() method and passing the window name and the image as arguments.</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Pause execution of the program using the cv2.waitKey() method until a key is pressed.</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End of the program</a:t>
            </a:r>
          </a:p>
          <a:p>
            <a:pPr marL="114300" indent="-342900">
              <a:lnSpc>
                <a:spcPct val="90000"/>
              </a:lnSpc>
              <a:spcAft>
                <a:spcPts val="600"/>
              </a:spcAft>
              <a:buClr>
                <a:schemeClr val="accent2"/>
              </a:buClr>
              <a:buFont typeface="+mj-lt"/>
              <a:buAutoNum type="arabicPeriod"/>
            </a:pPr>
            <a:r>
              <a:rPr lang="en-US" sz="1500" b="0" i="1" dirty="0">
                <a:solidFill>
                  <a:schemeClr val="bg1"/>
                </a:solidFill>
                <a:effectLst/>
              </a:rPr>
              <a:t>This is a basic example and can be modified as per the requirement.</a:t>
            </a:r>
          </a:p>
        </p:txBody>
      </p:sp>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4613275" cy="590931"/>
          </a:xfr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lstStyle/>
          <a:p>
            <a:r>
              <a:rPr lang="en-US" sz="3600" dirty="0"/>
              <a:t>Result and Discussion</a:t>
            </a:r>
          </a:p>
        </p:txBody>
      </p:sp>
      <p:pic>
        <p:nvPicPr>
          <p:cNvPr id="8" name="Picture Placeholder 7" descr="Triangular pattern design with dimension">
            <a:extLst>
              <a:ext uri="{FF2B5EF4-FFF2-40B4-BE49-F238E27FC236}">
                <a16:creationId xmlns:a16="http://schemas.microsoft.com/office/drawing/2014/main" id="{2301248D-7370-7643-9BE6-F8CDCFF4D460}"/>
              </a:ext>
            </a:extLst>
          </p:cNvPr>
          <p:cNvPicPr>
            <a:picLocks noGrp="1" noChangeAspect="1"/>
          </p:cNvPicPr>
          <p:nvPr>
            <p:ph type="pic" sz="quarter" idx="19"/>
          </p:nvPr>
        </p:nvPicPr>
        <p:blipFill rotWithShape="1">
          <a:blip r:embed="rId2">
            <a:extLst>
              <a:ext uri="{28A0092B-C50C-407E-A947-70E740481C1C}">
                <a14:useLocalDpi xmlns:a14="http://schemas.microsoft.com/office/drawing/2010/main" val="0"/>
              </a:ext>
            </a:extLst>
          </a:blip>
          <a:srcRect/>
          <a:stretch/>
        </p:blipFill>
        <p:spPr>
          <a:xfrm>
            <a:off x="-17464" y="1266696"/>
            <a:ext cx="12192000" cy="2124714"/>
          </a:xfrm>
        </p:spPr>
      </p:pic>
      <p:sp>
        <p:nvSpPr>
          <p:cNvPr id="19" name="Text Placeholder 18">
            <a:extLst>
              <a:ext uri="{FF2B5EF4-FFF2-40B4-BE49-F238E27FC236}">
                <a16:creationId xmlns:a16="http://schemas.microsoft.com/office/drawing/2014/main" id="{782206B1-586F-4254-9B36-D06C4E294ACF}"/>
              </a:ext>
            </a:extLst>
          </p:cNvPr>
          <p:cNvSpPr>
            <a:spLocks noGrp="1"/>
          </p:cNvSpPr>
          <p:nvPr>
            <p:ph type="body" sz="quarter" idx="18"/>
          </p:nvPr>
        </p:nvSpPr>
        <p:spPr>
          <a:xfrm>
            <a:off x="105568" y="3657601"/>
            <a:ext cx="11980864" cy="2952750"/>
          </a:xfrm>
          <a:solidFill>
            <a:schemeClr val="accent5">
              <a:alpha val="50000"/>
            </a:schemeClr>
          </a:solidFill>
          <a:ln>
            <a:noFill/>
          </a:ln>
          <a:effectLst/>
          <a:scene3d>
            <a:camera prst="orthographicFront"/>
            <a:lightRig rig="threePt" dir="t"/>
          </a:scene3d>
          <a:sp3d>
            <a:bevelT w="114300" prst="hardEdge"/>
          </a:sp3d>
        </p:spPr>
        <p:style>
          <a:lnRef idx="0">
            <a:scrgbClr r="0" g="0" b="0"/>
          </a:lnRef>
          <a:fillRef idx="0">
            <a:scrgbClr r="0" g="0" b="0"/>
          </a:fillRef>
          <a:effectRef idx="0">
            <a:scrgbClr r="0" g="0" b="0"/>
          </a:effectRef>
          <a:fontRef idx="minor">
            <a:schemeClr val="lt1"/>
          </a:fontRef>
        </p:style>
        <p:txBody>
          <a:bodyPr/>
          <a:lstStyle/>
          <a:p>
            <a:r>
              <a:rPr lang="en-US" sz="2000" b="1" u="sng" dirty="0"/>
              <a:t>Conclusion:</a:t>
            </a:r>
          </a:p>
          <a:p>
            <a:r>
              <a:rPr lang="en-US" sz="1800" dirty="0"/>
              <a:t>The face detection process successfully identified  faces  in image containing unique face , multiple faces, webcam and even in a video frame by frame , with a high level of confidence. Based on these results, it can be concluded that the chosen cascade classifier and pre-processing steps are effective for detecting faces in this image.</a:t>
            </a:r>
          </a:p>
          <a:p>
            <a:r>
              <a:rPr lang="en-US" sz="1800" b="1" u="sng" dirty="0"/>
              <a:t>Recommendations:</a:t>
            </a:r>
          </a:p>
          <a:p>
            <a:r>
              <a:rPr lang="en-US" sz="1800" dirty="0"/>
              <a:t>This process can be further improved by using more images for training the classifier to detect faces with different poses and expressions.</a:t>
            </a:r>
          </a:p>
          <a:p>
            <a:r>
              <a:rPr lang="en-US" sz="1800" dirty="0"/>
              <a:t>The confidence level can be further improved by using other techniques like deep learning.</a:t>
            </a:r>
          </a:p>
          <a:p>
            <a:r>
              <a:rPr lang="en-US" sz="1800" dirty="0"/>
              <a:t>The process can be used to detect multiple faces in a single image by applying the cascade classifier multiple times.</a:t>
            </a:r>
          </a:p>
        </p:txBody>
      </p:sp>
      <p:sp>
        <p:nvSpPr>
          <p:cNvPr id="2" name="Slide Number Placeholder 1">
            <a:extLst>
              <a:ext uri="{FF2B5EF4-FFF2-40B4-BE49-F238E27FC236}">
                <a16:creationId xmlns:a16="http://schemas.microsoft.com/office/drawing/2014/main" id="{FAC2D367-2A6E-41FE-A9EA-24FF17BCAA97}"/>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10" name="AutoShape 6" descr="detected_face">
            <a:extLst>
              <a:ext uri="{FF2B5EF4-FFF2-40B4-BE49-F238E27FC236}">
                <a16:creationId xmlns:a16="http://schemas.microsoft.com/office/drawing/2014/main" id="{0A46CF74-7D7D-E2ED-6F54-01AE1DBF5014}"/>
              </a:ext>
            </a:extLst>
          </p:cNvPr>
          <p:cNvSpPr>
            <a:spLocks noChangeAspect="1" noChangeArrowheads="1"/>
          </p:cNvSpPr>
          <p:nvPr/>
        </p:nvSpPr>
        <p:spPr bwMode="auto">
          <a:xfrm>
            <a:off x="69850" y="920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66310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168275" y="400571"/>
            <a:ext cx="6451600" cy="978729"/>
          </a:xfrm>
          <a:solidFill>
            <a:schemeClr val="accent5"/>
          </a:solidFill>
          <a:ln>
            <a:noFill/>
          </a:ln>
        </p:spPr>
        <p:style>
          <a:lnRef idx="0">
            <a:scrgbClr r="0" g="0" b="0"/>
          </a:lnRef>
          <a:fillRef idx="0">
            <a:scrgbClr r="0" g="0" b="0"/>
          </a:fillRef>
          <a:effectRef idx="0">
            <a:scrgbClr r="0" g="0" b="0"/>
          </a:effectRef>
          <a:fontRef idx="minor">
            <a:schemeClr val="lt1"/>
          </a:fontRef>
        </p:style>
        <p:txBody>
          <a:bodyPr/>
          <a:lstStyle/>
          <a:p>
            <a:r>
              <a:rPr lang="en-US" dirty="0">
                <a:solidFill>
                  <a:schemeClr val="accent2"/>
                </a:solidFill>
              </a:rPr>
              <a:t>Different Sample Images/Test Cases-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5" name="Text Placeholder 4">
            <a:extLst>
              <a:ext uri="{FF2B5EF4-FFF2-40B4-BE49-F238E27FC236}">
                <a16:creationId xmlns:a16="http://schemas.microsoft.com/office/drawing/2014/main" id="{E0C87788-476B-4620-8002-A5C1177AD6C1}"/>
              </a:ext>
            </a:extLst>
          </p:cNvPr>
          <p:cNvSpPr>
            <a:spLocks noGrp="1"/>
          </p:cNvSpPr>
          <p:nvPr>
            <p:ph type="body" sz="quarter" idx="3"/>
          </p:nvPr>
        </p:nvSpPr>
        <p:spPr>
          <a:xfrm>
            <a:off x="6500812" y="1681163"/>
            <a:ext cx="5032375" cy="661987"/>
          </a:xfrm>
          <a:ln>
            <a:noFill/>
          </a:ln>
          <a:effectLst/>
          <a:scene3d>
            <a:camera prst="orthographicFront">
              <a:rot lat="0" lon="0" rev="0"/>
            </a:camera>
            <a:lightRig rig="chilly" dir="t">
              <a:rot lat="0" lon="0" rev="18480000"/>
            </a:lightRig>
          </a:scene3d>
          <a:sp3d prstMaterial="clear">
            <a:bevelT h="63500"/>
          </a:sp3d>
        </p:spPr>
        <p:txBody>
          <a:bodyPr>
            <a:normAutofit/>
          </a:bodyPr>
          <a:lstStyle/>
          <a:p>
            <a:r>
              <a:rPr lang="en-US" sz="2800" dirty="0"/>
              <a:t>Multi Person Image:</a:t>
            </a:r>
            <a:endParaRPr lang="en-IN" sz="2800" dirty="0"/>
          </a:p>
          <a:p>
            <a:endParaRPr lang="en-US" sz="2800" dirty="0"/>
          </a:p>
        </p:txBody>
      </p:sp>
      <p:sp>
        <p:nvSpPr>
          <p:cNvPr id="9" name="Text Placeholder 8">
            <a:extLst>
              <a:ext uri="{FF2B5EF4-FFF2-40B4-BE49-F238E27FC236}">
                <a16:creationId xmlns:a16="http://schemas.microsoft.com/office/drawing/2014/main" id="{DD67B068-4DD5-7E75-7E6A-E9EC2D5887D0}"/>
              </a:ext>
            </a:extLst>
          </p:cNvPr>
          <p:cNvSpPr>
            <a:spLocks noGrp="1"/>
          </p:cNvSpPr>
          <p:nvPr>
            <p:ph type="body" idx="1"/>
          </p:nvPr>
        </p:nvSpPr>
        <p:spPr>
          <a:xfrm>
            <a:off x="533400" y="1681163"/>
            <a:ext cx="5032375" cy="661987"/>
          </a:xfrm>
          <a:ln>
            <a:noFill/>
          </a:ln>
          <a:effectLst/>
          <a:scene3d>
            <a:camera prst="orthographicFront">
              <a:rot lat="0" lon="0" rev="0"/>
            </a:camera>
            <a:lightRig rig="chilly" dir="t">
              <a:rot lat="0" lon="0" rev="18480000"/>
            </a:lightRig>
          </a:scene3d>
          <a:sp3d prstMaterial="clear">
            <a:bevelT h="63500"/>
          </a:sp3d>
        </p:spPr>
        <p:txBody>
          <a:bodyPr>
            <a:normAutofit/>
          </a:bodyPr>
          <a:lstStyle/>
          <a:p>
            <a:r>
              <a:rPr lang="en-US" sz="2800" dirty="0"/>
              <a:t>Single Person Image:</a:t>
            </a:r>
            <a:endParaRPr lang="en-IN" sz="2800" dirty="0"/>
          </a:p>
        </p:txBody>
      </p:sp>
      <p:pic>
        <p:nvPicPr>
          <p:cNvPr id="17" name="Content Placeholder 16" descr="A group of people smiling&#10;&#10;Description automatically generated with medium confidence">
            <a:extLst>
              <a:ext uri="{FF2B5EF4-FFF2-40B4-BE49-F238E27FC236}">
                <a16:creationId xmlns:a16="http://schemas.microsoft.com/office/drawing/2014/main" id="{A424C02C-4DC9-2198-6719-5D37569ECD73}"/>
              </a:ext>
            </a:extLst>
          </p:cNvPr>
          <p:cNvPicPr>
            <a:picLocks noGrp="1" noChangeAspect="1"/>
          </p:cNvPicPr>
          <p:nvPr>
            <p:ph sz="quarter" idx="4"/>
          </p:nvPr>
        </p:nvPicPr>
        <p:blipFill>
          <a:blip r:embed="rId2"/>
          <a:stretch>
            <a:fillRect/>
          </a:stretch>
        </p:blipFill>
        <p:spPr>
          <a:xfrm>
            <a:off x="7303237" y="2505075"/>
            <a:ext cx="3527539" cy="3684588"/>
          </a:xfrm>
        </p:spPr>
      </p:pic>
      <p:pic>
        <p:nvPicPr>
          <p:cNvPr id="15" name="Content Placeholder 14" descr="A person wearing glasses&#10;&#10;Description automatically generated with medium confidence">
            <a:extLst>
              <a:ext uri="{FF2B5EF4-FFF2-40B4-BE49-F238E27FC236}">
                <a16:creationId xmlns:a16="http://schemas.microsoft.com/office/drawing/2014/main" id="{504ED7C5-0448-3590-B8FE-D16036C4E7E4}"/>
              </a:ext>
            </a:extLst>
          </p:cNvPr>
          <p:cNvPicPr>
            <a:picLocks noGrp="1" noChangeAspect="1"/>
          </p:cNvPicPr>
          <p:nvPr>
            <p:ph sz="half" idx="2"/>
          </p:nvPr>
        </p:nvPicPr>
        <p:blipFill>
          <a:blip r:embed="rId3"/>
          <a:stretch>
            <a:fillRect/>
          </a:stretch>
        </p:blipFill>
        <p:spPr>
          <a:xfrm>
            <a:off x="1345349" y="2772841"/>
            <a:ext cx="3979126" cy="3370304"/>
          </a:xfrm>
        </p:spPr>
      </p:pic>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168275" y="400571"/>
            <a:ext cx="6451600" cy="978729"/>
          </a:xfrm>
          <a:solidFill>
            <a:schemeClr val="accent5"/>
          </a:solidFill>
          <a:ln>
            <a:noFill/>
          </a:ln>
        </p:spPr>
        <p:style>
          <a:lnRef idx="0">
            <a:scrgbClr r="0" g="0" b="0"/>
          </a:lnRef>
          <a:fillRef idx="0">
            <a:scrgbClr r="0" g="0" b="0"/>
          </a:fillRef>
          <a:effectRef idx="0">
            <a:scrgbClr r="0" g="0" b="0"/>
          </a:effectRef>
          <a:fontRef idx="minor">
            <a:schemeClr val="lt1"/>
          </a:fontRef>
        </p:style>
        <p:txBody>
          <a:bodyPr/>
          <a:lstStyle/>
          <a:p>
            <a:r>
              <a:rPr lang="en-US" dirty="0">
                <a:solidFill>
                  <a:schemeClr val="accent2"/>
                </a:solidFill>
              </a:rPr>
              <a:t>Different Moving Frames/Test Cases-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5" name="Text Placeholder 4">
            <a:extLst>
              <a:ext uri="{FF2B5EF4-FFF2-40B4-BE49-F238E27FC236}">
                <a16:creationId xmlns:a16="http://schemas.microsoft.com/office/drawing/2014/main" id="{E0C87788-476B-4620-8002-A5C1177AD6C1}"/>
              </a:ext>
            </a:extLst>
          </p:cNvPr>
          <p:cNvSpPr>
            <a:spLocks noGrp="1"/>
          </p:cNvSpPr>
          <p:nvPr>
            <p:ph type="body" sz="quarter" idx="3"/>
          </p:nvPr>
        </p:nvSpPr>
        <p:spPr>
          <a:xfrm>
            <a:off x="6475412" y="1611194"/>
            <a:ext cx="5032375" cy="661987"/>
          </a:xfrm>
          <a:ln>
            <a:noFill/>
          </a:ln>
          <a:effectLst/>
          <a:scene3d>
            <a:camera prst="orthographicFront">
              <a:rot lat="0" lon="0" rev="0"/>
            </a:camera>
            <a:lightRig rig="chilly" dir="t">
              <a:rot lat="0" lon="0" rev="18480000"/>
            </a:lightRig>
          </a:scene3d>
          <a:sp3d prstMaterial="clear">
            <a:bevelT h="63500"/>
          </a:sp3d>
        </p:spPr>
        <p:txBody>
          <a:bodyPr>
            <a:normAutofit/>
          </a:bodyPr>
          <a:lstStyle/>
          <a:p>
            <a:r>
              <a:rPr lang="en-US" sz="3200" dirty="0"/>
              <a:t>Video:</a:t>
            </a:r>
          </a:p>
        </p:txBody>
      </p:sp>
      <p:sp>
        <p:nvSpPr>
          <p:cNvPr id="9" name="Text Placeholder 8">
            <a:extLst>
              <a:ext uri="{FF2B5EF4-FFF2-40B4-BE49-F238E27FC236}">
                <a16:creationId xmlns:a16="http://schemas.microsoft.com/office/drawing/2014/main" id="{DD67B068-4DD5-7E75-7E6A-E9EC2D5887D0}"/>
              </a:ext>
            </a:extLst>
          </p:cNvPr>
          <p:cNvSpPr>
            <a:spLocks noGrp="1"/>
          </p:cNvSpPr>
          <p:nvPr>
            <p:ph type="body" idx="1"/>
          </p:nvPr>
        </p:nvSpPr>
        <p:spPr>
          <a:xfrm>
            <a:off x="533400" y="1681163"/>
            <a:ext cx="5032375" cy="661987"/>
          </a:xfrm>
          <a:ln>
            <a:noFill/>
          </a:ln>
          <a:effectLst/>
          <a:scene3d>
            <a:camera prst="orthographicFront">
              <a:rot lat="0" lon="0" rev="0"/>
            </a:camera>
            <a:lightRig rig="chilly" dir="t">
              <a:rot lat="0" lon="0" rev="18480000"/>
            </a:lightRig>
          </a:scene3d>
          <a:sp3d prstMaterial="clear">
            <a:bevelT h="63500"/>
          </a:sp3d>
        </p:spPr>
        <p:txBody>
          <a:bodyPr>
            <a:normAutofit/>
          </a:bodyPr>
          <a:lstStyle/>
          <a:p>
            <a:r>
              <a:rPr lang="en-US" sz="2800" dirty="0"/>
              <a:t>Webcam:</a:t>
            </a:r>
            <a:endParaRPr lang="en-IN" sz="2800" dirty="0"/>
          </a:p>
        </p:txBody>
      </p:sp>
      <p:pic>
        <p:nvPicPr>
          <p:cNvPr id="11" name="Content Placeholder 10" descr="A person wearing a mask&#10;&#10;Description automatically generated with low confidence">
            <a:extLst>
              <a:ext uri="{FF2B5EF4-FFF2-40B4-BE49-F238E27FC236}">
                <a16:creationId xmlns:a16="http://schemas.microsoft.com/office/drawing/2014/main" id="{220B8AA3-3240-74A3-7A58-3B036FD2A694}"/>
              </a:ext>
            </a:extLst>
          </p:cNvPr>
          <p:cNvPicPr>
            <a:picLocks noGrp="1" noChangeAspect="1"/>
          </p:cNvPicPr>
          <p:nvPr>
            <p:ph sz="half" idx="2"/>
          </p:nvPr>
        </p:nvPicPr>
        <p:blipFill>
          <a:blip r:embed="rId4"/>
          <a:stretch>
            <a:fillRect/>
          </a:stretch>
        </p:blipFill>
        <p:spPr>
          <a:xfrm>
            <a:off x="1094743" y="2505075"/>
            <a:ext cx="3857302" cy="3684588"/>
          </a:xfr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6" name="video 2023-01-27 14-30-41">
            <a:hlinkClick r:id="" action="ppaction://media"/>
            <a:extLst>
              <a:ext uri="{FF2B5EF4-FFF2-40B4-BE49-F238E27FC236}">
                <a16:creationId xmlns:a16="http://schemas.microsoft.com/office/drawing/2014/main" id="{658B8ED3-1C43-3CC0-88AF-55C692C2E191}"/>
              </a:ext>
            </a:extLst>
          </p:cNvPr>
          <p:cNvPicPr>
            <a:picLocks noGrp="1" noChangeAspect="1"/>
          </p:cNvPicPr>
          <p:nvPr>
            <p:ph sz="quarter" idx="4"/>
            <a:videoFile r:link="rId2"/>
            <p:extLst>
              <p:ext uri="{DAA4B4D4-6D71-4841-9C94-3DE7FCFB9230}">
                <p14:media xmlns:p14="http://schemas.microsoft.com/office/powerpoint/2010/main" r:embed="rId1"/>
              </p:ext>
            </p:extLst>
          </p:nvPr>
        </p:nvPicPr>
        <p:blipFill rotWithShape="1">
          <a:blip r:embed="rId5"/>
          <a:srcRect r="19541" b="20379"/>
          <a:stretch/>
        </p:blipFill>
        <p:spPr>
          <a:xfrm>
            <a:off x="6921500" y="2505075"/>
            <a:ext cx="4330700" cy="3681294"/>
          </a:xfrm>
          <a:prstGeom prst="rect">
            <a:avLst/>
          </a:prstGeom>
          <a:ln>
            <a:noFill/>
          </a:ln>
          <a:effectLst>
            <a:outerShdw blurRad="127000" dist="190500" dir="8100000" algn="tr" rotWithShape="0">
              <a:srgbClr val="000000">
                <a:alpha val="40000"/>
              </a:srgbClr>
            </a:outerShdw>
          </a:effectLst>
          <a:scene3d>
            <a:camera prst="orthographicFront"/>
            <a:lightRig rig="flood" dir="t">
              <a:rot lat="0" lon="0" rev="8100000"/>
            </a:lightRig>
          </a:scene3d>
          <a:sp3d prstMaterial="plastic">
            <a:bevelT w="508000" h="50800" prst="cross"/>
            <a:contourClr>
              <a:srgbClr val="969696"/>
            </a:contourClr>
          </a:sp3d>
        </p:spPr>
      </p:pic>
    </p:spTree>
    <p:extLst>
      <p:ext uri="{BB962C8B-B14F-4D97-AF65-F5344CB8AC3E}">
        <p14:creationId xmlns:p14="http://schemas.microsoft.com/office/powerpoint/2010/main" val="1057632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39"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07B53-1E84-D853-D65F-D3BF7ABAA78C}"/>
              </a:ext>
            </a:extLst>
          </p:cNvPr>
          <p:cNvSpPr>
            <a:spLocks noGrp="1"/>
          </p:cNvSpPr>
          <p:nvPr>
            <p:ph type="title"/>
          </p:nvPr>
        </p:nvSpPr>
        <p:spPr>
          <a:xfrm>
            <a:off x="444500" y="510632"/>
            <a:ext cx="3194050" cy="701731"/>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r>
              <a:rPr lang="en-US" sz="4400"/>
              <a:t>Conclusion</a:t>
            </a:r>
            <a:endParaRPr lang="en-IN" sz="4400" dirty="0"/>
          </a:p>
        </p:txBody>
      </p:sp>
      <p:sp>
        <p:nvSpPr>
          <p:cNvPr id="3" name="Slide Number Placeholder 2">
            <a:extLst>
              <a:ext uri="{FF2B5EF4-FFF2-40B4-BE49-F238E27FC236}">
                <a16:creationId xmlns:a16="http://schemas.microsoft.com/office/drawing/2014/main" id="{CAB31E4D-F4AF-238D-6A04-DEAC150FD640}"/>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6" name="Title 1">
            <a:extLst>
              <a:ext uri="{FF2B5EF4-FFF2-40B4-BE49-F238E27FC236}">
                <a16:creationId xmlns:a16="http://schemas.microsoft.com/office/drawing/2014/main" id="{A3128B3E-8EDD-9CD1-963A-2755CBCAC2CD}"/>
              </a:ext>
            </a:extLst>
          </p:cNvPr>
          <p:cNvSpPr>
            <a:spLocks noGrp="1"/>
          </p:cNvSpPr>
          <p:nvPr>
            <p:ph type="body" sz="quarter" idx="13"/>
          </p:nvPr>
        </p:nvSpPr>
        <p:spPr>
          <a:xfrm>
            <a:off x="276225" y="1628774"/>
            <a:ext cx="6115049" cy="3876675"/>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pPr marL="0" indent="0">
              <a:lnSpc>
                <a:spcPct val="150000"/>
              </a:lnSpc>
              <a:buNone/>
            </a:pPr>
            <a:r>
              <a:rPr lang="en-US" sz="2400" dirty="0">
                <a:solidFill>
                  <a:schemeClr val="accent2">
                    <a:lumMod val="20000"/>
                    <a:lumOff val="80000"/>
                  </a:schemeClr>
                </a:solidFill>
              </a:rPr>
              <a:t>The face detection system has been able to successfully detect faces in the input images. The system uses the OpenCV library and a pre-trained </a:t>
            </a:r>
            <a:r>
              <a:rPr lang="en-US" sz="2400" dirty="0" err="1">
                <a:solidFill>
                  <a:schemeClr val="accent2">
                    <a:lumMod val="20000"/>
                    <a:lumOff val="80000"/>
                  </a:schemeClr>
                </a:solidFill>
              </a:rPr>
              <a:t>Haar</a:t>
            </a:r>
            <a:r>
              <a:rPr lang="en-US" sz="2400" dirty="0">
                <a:solidFill>
                  <a:schemeClr val="accent2">
                    <a:lumMod val="20000"/>
                    <a:lumOff val="80000"/>
                  </a:schemeClr>
                </a:solidFill>
              </a:rPr>
              <a:t> Cascade classifier to detect faces in an image. The bounding boxes around the detected faces are then drawn on the image to highlight the detected regions.</a:t>
            </a:r>
            <a:endParaRPr lang="en-IN" sz="2400" dirty="0">
              <a:solidFill>
                <a:schemeClr val="accent2">
                  <a:lumMod val="20000"/>
                  <a:lumOff val="80000"/>
                </a:schemeClr>
              </a:solidFill>
            </a:endParaRPr>
          </a:p>
        </p:txBody>
      </p:sp>
      <p:pic>
        <p:nvPicPr>
          <p:cNvPr id="8" name="Picture 7" descr="A close-up of a ferris wheel&#10;&#10;Description automatically generated with low confidence">
            <a:extLst>
              <a:ext uri="{FF2B5EF4-FFF2-40B4-BE49-F238E27FC236}">
                <a16:creationId xmlns:a16="http://schemas.microsoft.com/office/drawing/2014/main" id="{67DBB1AA-B989-E804-51E4-68E5DC67B0F1}"/>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5900"/>
                    </a14:imgEffect>
                  </a14:imgLayer>
                </a14:imgProps>
              </a:ext>
              <a:ext uri="{837473B0-CC2E-450A-ABE3-18F120FF3D39}">
                <a1611:picAttrSrcUrl xmlns:a1611="http://schemas.microsoft.com/office/drawing/2016/11/main" r:id="rId4"/>
              </a:ext>
            </a:extLst>
          </a:blip>
          <a:stretch>
            <a:fillRect/>
          </a:stretch>
        </p:blipFill>
        <p:spPr>
          <a:xfrm>
            <a:off x="6783676" y="3871383"/>
            <a:ext cx="4331999" cy="244369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9" name="TextBox 8">
            <a:extLst>
              <a:ext uri="{FF2B5EF4-FFF2-40B4-BE49-F238E27FC236}">
                <a16:creationId xmlns:a16="http://schemas.microsoft.com/office/drawing/2014/main" id="{8464A018-D4A2-D9D2-9916-5FA393EFA8F6}"/>
              </a:ext>
            </a:extLst>
          </p:cNvPr>
          <p:cNvSpPr txBox="1"/>
          <p:nvPr/>
        </p:nvSpPr>
        <p:spPr>
          <a:xfrm>
            <a:off x="523875" y="6572250"/>
            <a:ext cx="11144250" cy="230832"/>
          </a:xfrm>
          <a:prstGeom prst="rect">
            <a:avLst/>
          </a:prstGeom>
          <a:noFill/>
        </p:spPr>
        <p:txBody>
          <a:bodyPr wrap="square" rtlCol="0">
            <a:spAutoFit/>
          </a:bodyPr>
          <a:lstStyle/>
          <a:p>
            <a:r>
              <a:rPr lang="en-IN" sz="900">
                <a:hlinkClick r:id="rId4" tooltip="https://raymondtec.com/2019/01/facial-recognition-doesnt-work-as-intended-on-42-of-110-tested-smartphones/"/>
              </a:rPr>
              <a:t>This Photo</a:t>
            </a:r>
            <a:r>
              <a:rPr lang="en-IN" sz="900"/>
              <a:t> by Unknown Author is licensed under </a:t>
            </a:r>
            <a:r>
              <a:rPr lang="en-IN" sz="900">
                <a:hlinkClick r:id="rId5" tooltip="https://creativecommons.org/licenses/by-sa/3.0/"/>
              </a:rPr>
              <a:t>CC BY-SA</a:t>
            </a:r>
            <a:endParaRPr lang="en-IN" sz="900"/>
          </a:p>
        </p:txBody>
      </p:sp>
      <p:pic>
        <p:nvPicPr>
          <p:cNvPr id="12" name="Picture 11" descr="A close up of a person's eye&#10;&#10;Description automatically generated with medium confidence">
            <a:extLst>
              <a:ext uri="{FF2B5EF4-FFF2-40B4-BE49-F238E27FC236}">
                <a16:creationId xmlns:a16="http://schemas.microsoft.com/office/drawing/2014/main" id="{B31DFE86-3AAF-91AF-327B-E311850ECF5D}"/>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5300"/>
                    </a14:imgEffect>
                  </a14:imgLayer>
                </a14:imgProps>
              </a:ext>
              <a:ext uri="{837473B0-CC2E-450A-ABE3-18F120FF3D39}">
                <a1611:picAttrSrcUrl xmlns:a1611="http://schemas.microsoft.com/office/drawing/2016/11/main" r:id="rId8"/>
              </a:ext>
            </a:extLst>
          </a:blip>
          <a:stretch>
            <a:fillRect/>
          </a:stretch>
        </p:blipFill>
        <p:spPr>
          <a:xfrm>
            <a:off x="9299222" y="510632"/>
            <a:ext cx="2359378" cy="1327150"/>
          </a:xfrm>
          <a:prstGeom prst="ellipse">
            <a:avLst/>
          </a:prstGeom>
          <a:ln w="63500" cap="rnd">
            <a:solidFill>
              <a:srgbClr val="333333"/>
            </a:solidFill>
          </a:ln>
          <a:effectLst>
            <a:glow rad="228600">
              <a:schemeClr val="accent2">
                <a:satMod val="175000"/>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116845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AB31E4D-F4AF-238D-6A04-DEAC150FD640}"/>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5" name="Title 1">
            <a:extLst>
              <a:ext uri="{FF2B5EF4-FFF2-40B4-BE49-F238E27FC236}">
                <a16:creationId xmlns:a16="http://schemas.microsoft.com/office/drawing/2014/main" id="{537D288D-164E-64D1-0618-2EF3410B1C53}"/>
              </a:ext>
            </a:extLst>
          </p:cNvPr>
          <p:cNvSpPr txBox="1">
            <a:spLocks/>
          </p:cNvSpPr>
          <p:nvPr/>
        </p:nvSpPr>
        <p:spPr>
          <a:xfrm>
            <a:off x="257175" y="460632"/>
            <a:ext cx="3047999" cy="1421928"/>
          </a:xfrm>
          <a:prstGeom prst="rect">
            <a:avLst/>
          </a:prstGeom>
          <a:solidFill>
            <a:schemeClr val="accent2">
              <a:alpha val="50000"/>
            </a:schemeClr>
          </a:solidFill>
          <a:ln>
            <a:noFill/>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lt1"/>
          </a:fontRef>
        </p:style>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US" sz="4800" dirty="0"/>
              <a:t>Future Work</a:t>
            </a:r>
            <a:endParaRPr lang="en-IN" sz="4800" dirty="0"/>
          </a:p>
        </p:txBody>
      </p:sp>
      <p:sp>
        <p:nvSpPr>
          <p:cNvPr id="6" name="Title 1">
            <a:extLst>
              <a:ext uri="{FF2B5EF4-FFF2-40B4-BE49-F238E27FC236}">
                <a16:creationId xmlns:a16="http://schemas.microsoft.com/office/drawing/2014/main" id="{A3128B3E-8EDD-9CD1-963A-2755CBCAC2CD}"/>
              </a:ext>
            </a:extLst>
          </p:cNvPr>
          <p:cNvSpPr>
            <a:spLocks noGrp="1"/>
          </p:cNvSpPr>
          <p:nvPr>
            <p:ph type="body" sz="quarter" idx="13"/>
          </p:nvPr>
        </p:nvSpPr>
        <p:spPr>
          <a:xfrm>
            <a:off x="257175" y="2484437"/>
            <a:ext cx="10995025" cy="4013200"/>
          </a:xfrm>
          <a:scene3d>
            <a:camera prst="orthographicFront"/>
            <a:lightRig rig="threePt" dir="t"/>
          </a:scene3d>
          <a:sp3d>
            <a:bevelT w="139700" h="139700" prst="divot"/>
          </a:sp3d>
        </p:spPr>
        <p:txBody>
          <a:bodyPr/>
          <a:lstStyle/>
          <a:p>
            <a:pPr>
              <a:buFont typeface="Wingdings" panose="05000000000000000000" pitchFamily="2" charset="2"/>
              <a:buChar char="q"/>
            </a:pPr>
            <a:r>
              <a:rPr lang="en-US" sz="1800" i="1" dirty="0">
                <a:latin typeface="+mj-lt"/>
              </a:rPr>
              <a:t>The system can be further improved by using more images for training the classifier to detect faces with different poses and expressions.</a:t>
            </a:r>
          </a:p>
          <a:p>
            <a:pPr>
              <a:buFont typeface="Wingdings" panose="05000000000000000000" pitchFamily="2" charset="2"/>
              <a:buChar char="q"/>
            </a:pPr>
            <a:r>
              <a:rPr lang="en-US" sz="1800" i="1" dirty="0">
                <a:latin typeface="+mj-lt"/>
              </a:rPr>
              <a:t>The confidence level of detection can be improved by using deep learning techniques such as convolutional neural networks (CNNs).</a:t>
            </a:r>
          </a:p>
          <a:p>
            <a:pPr>
              <a:buFont typeface="Wingdings" panose="05000000000000000000" pitchFamily="2" charset="2"/>
              <a:buChar char="q"/>
            </a:pPr>
            <a:r>
              <a:rPr lang="en-US" sz="1800" i="1" dirty="0">
                <a:latin typeface="+mj-lt"/>
              </a:rPr>
              <a:t>The system can be optimized by experimenting with different values for the scale factor and </a:t>
            </a:r>
            <a:r>
              <a:rPr lang="en-US" sz="1800" i="1">
                <a:latin typeface="+mj-lt"/>
              </a:rPr>
              <a:t>minimum neighbors </a:t>
            </a:r>
            <a:r>
              <a:rPr lang="en-US" sz="1800" i="1" dirty="0">
                <a:latin typeface="+mj-lt"/>
              </a:rPr>
              <a:t>parameters in the </a:t>
            </a:r>
            <a:r>
              <a:rPr lang="en-US" sz="1800" i="1" dirty="0" err="1">
                <a:latin typeface="+mj-lt"/>
              </a:rPr>
              <a:t>detectMultiScale</a:t>
            </a:r>
            <a:r>
              <a:rPr lang="en-US" sz="1800" i="1" dirty="0">
                <a:latin typeface="+mj-lt"/>
              </a:rPr>
              <a:t> function.</a:t>
            </a:r>
          </a:p>
          <a:p>
            <a:pPr>
              <a:buFont typeface="Wingdings" panose="05000000000000000000" pitchFamily="2" charset="2"/>
              <a:buChar char="q"/>
            </a:pPr>
            <a:r>
              <a:rPr lang="en-US" sz="1800" i="1" dirty="0">
                <a:latin typeface="+mj-lt"/>
              </a:rPr>
              <a:t>The system can be extended to detect other objects such as full body, cars, and etc.</a:t>
            </a:r>
          </a:p>
          <a:p>
            <a:pPr>
              <a:buFont typeface="Wingdings" panose="05000000000000000000" pitchFamily="2" charset="2"/>
              <a:buChar char="q"/>
            </a:pPr>
            <a:r>
              <a:rPr lang="en-US" sz="1800" i="1" dirty="0">
                <a:latin typeface="+mj-lt"/>
              </a:rPr>
              <a:t>The system can be integrated with other systems such as security cameras, attendance systems, and etc.</a:t>
            </a:r>
          </a:p>
          <a:p>
            <a:pPr>
              <a:buFont typeface="Wingdings" panose="05000000000000000000" pitchFamily="2" charset="2"/>
              <a:buChar char="q"/>
            </a:pPr>
            <a:r>
              <a:rPr lang="en-US" sz="1800" i="1" dirty="0">
                <a:latin typeface="+mj-lt"/>
              </a:rPr>
              <a:t>Overall, the above system provides a solid foundation for face detection, but there is still room for improvement in terms of accuracy and efficiency. With further experimentation and optimization, it has the potential to be used in a wide range of applications.</a:t>
            </a:r>
            <a:endParaRPr lang="en-IN" sz="1800" i="1" dirty="0">
              <a:latin typeface="+mj-lt"/>
            </a:endParaRPr>
          </a:p>
        </p:txBody>
      </p:sp>
      <p:pic>
        <p:nvPicPr>
          <p:cNvPr id="15" name="Picture 14" descr="Graphical user interface, website&#10;&#10;Description automatically generated">
            <a:extLst>
              <a:ext uri="{FF2B5EF4-FFF2-40B4-BE49-F238E27FC236}">
                <a16:creationId xmlns:a16="http://schemas.microsoft.com/office/drawing/2014/main" id="{0C291788-C8D9-A3A8-AF8E-5C2E2424B50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677438" y="0"/>
            <a:ext cx="3514562" cy="2181225"/>
          </a:xfrm>
          <a:prstGeom prst="roundRect">
            <a:avLst>
              <a:gd name="adj" fmla="val 8594"/>
            </a:avLst>
          </a:prstGeom>
          <a:solidFill>
            <a:srgbClr val="FFFFFF">
              <a:shade val="85000"/>
            </a:srgbClr>
          </a:solidFill>
          <a:ln>
            <a:noFill/>
          </a:ln>
          <a:effectLst>
            <a:glow rad="228600">
              <a:schemeClr val="accent2">
                <a:satMod val="175000"/>
                <a:alpha val="40000"/>
              </a:schemeClr>
            </a:glow>
            <a:reflection blurRad="12700" stA="38000" endPos="28000" dist="5000" dir="5400000" sy="-100000" algn="bl" rotWithShape="0"/>
          </a:effectLst>
          <a:scene3d>
            <a:camera prst="orthographicFront"/>
            <a:lightRig rig="threePt" dir="t"/>
          </a:scene3d>
          <a:sp3d>
            <a:bevelT prst="relaxedInset"/>
          </a:sp3d>
        </p:spPr>
      </p:pic>
    </p:spTree>
    <p:extLst>
      <p:ext uri="{BB962C8B-B14F-4D97-AF65-F5344CB8AC3E}">
        <p14:creationId xmlns:p14="http://schemas.microsoft.com/office/powerpoint/2010/main" val="1613777862"/>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AC673951C5C574A8539CA876686CA51" ma:contentTypeVersion="4" ma:contentTypeDescription="Create a new document." ma:contentTypeScope="" ma:versionID="80fc44197564d37bdeb1f209fa1a47d9">
  <xsd:schema xmlns:xsd="http://www.w3.org/2001/XMLSchema" xmlns:xs="http://www.w3.org/2001/XMLSchema" xmlns:p="http://schemas.microsoft.com/office/2006/metadata/properties" xmlns:ns3="eda336ed-1970-49ad-99d4-973604a6c69b" targetNamespace="http://schemas.microsoft.com/office/2006/metadata/properties" ma:root="true" ma:fieldsID="c7cc140ecee80022aed1c8f2acd42a60" ns3:_="">
    <xsd:import namespace="eda336ed-1970-49ad-99d4-973604a6c69b"/>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a336ed-1970-49ad-99d4-973604a6c69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757914-1161-4661-9696-421FD6935CDD}">
  <ds:schemaRefs>
    <ds:schemaRef ds:uri="eda336ed-1970-49ad-99d4-973604a6c69b"/>
    <ds:schemaRef ds:uri="http://schemas.microsoft.com/office/2006/documentManagement/types"/>
    <ds:schemaRef ds:uri="http://www.w3.org/XML/1998/namespace"/>
    <ds:schemaRef ds:uri="http://purl.org/dc/dcmitype/"/>
    <ds:schemaRef ds:uri="http://purl.org/dc/terms/"/>
    <ds:schemaRef ds:uri="http://purl.org/dc/elements/1.1/"/>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1CAC72E5-7786-4F84-BCFA-AFF90A702A8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a336ed-1970-49ad-99d4-973604a6c69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402</TotalTime>
  <Words>1046</Words>
  <Application>Microsoft Office PowerPoint</Application>
  <PresentationFormat>Widescreen</PresentationFormat>
  <Paragraphs>66</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Times New Roman</vt:lpstr>
      <vt:lpstr>Trade Gothic LT Pro</vt:lpstr>
      <vt:lpstr>Trebuchet MS</vt:lpstr>
      <vt:lpstr>Wingdings</vt:lpstr>
      <vt:lpstr>Office Theme</vt:lpstr>
      <vt:lpstr>Face Detection</vt:lpstr>
      <vt:lpstr>Introduction</vt:lpstr>
      <vt:lpstr>Methodology</vt:lpstr>
      <vt:lpstr>Steps :-</vt:lpstr>
      <vt:lpstr>Result and Discussion</vt:lpstr>
      <vt:lpstr>Different Sample Images/Test Cases-</vt:lpstr>
      <vt:lpstr>Different Moving Frames/Test Cases-</vt:lpstr>
      <vt:lpstr>Conclusion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Detection</dc:title>
  <dc:creator>Ankit Pundir</dc:creator>
  <cp:lastModifiedBy>Ankit Pundir</cp:lastModifiedBy>
  <cp:revision>2</cp:revision>
  <dcterms:created xsi:type="dcterms:W3CDTF">2023-01-27T07:18:19Z</dcterms:created>
  <dcterms:modified xsi:type="dcterms:W3CDTF">2023-07-21T15:56:47Z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0x010100EAC673951C5C574A8539CA876686CA51</vt:lpwstr>
  </property>
</Properties>
</file>